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Lst>
  <p:notesMasterIdLst>
    <p:notesMasterId r:id="rId13"/>
  </p:notesMasterIdLst>
  <p:sldIdLst>
    <p:sldId id="256" r:id="rId3"/>
    <p:sldId id="260" r:id="rId4"/>
    <p:sldId id="278" r:id="rId5"/>
    <p:sldId id="280" r:id="rId6"/>
    <p:sldId id="263" r:id="rId7"/>
    <p:sldId id="281" r:id="rId8"/>
    <p:sldId id="279" r:id="rId9"/>
    <p:sldId id="266" r:id="rId10"/>
    <p:sldId id="282" r:id="rId11"/>
    <p:sldId id="28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DFFE1C-F0FF-415B-ADEE-A34AECED183C}" type="datetimeFigureOut">
              <a:rPr lang="en-US" smtClean="0"/>
              <a:t>10/6/2021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DCEAC8-A661-4418-B2A4-DE72D352594D}" type="slidenum">
              <a:rPr lang="en-US" smtClean="0"/>
              <a:t>‹#›</a:t>
            </a:fld>
            <a:endParaRPr lang="en-US"/>
          </a:p>
        </p:txBody>
      </p:sp>
    </p:spTree>
    <p:extLst>
      <p:ext uri="{BB962C8B-B14F-4D97-AF65-F5344CB8AC3E}">
        <p14:creationId xmlns:p14="http://schemas.microsoft.com/office/powerpoint/2010/main" val="3921037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0B0985C8-3D07-4E5B-9F75-54E84E8FB9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92F5C6-7E18-445B-81A7-F6C0F9495FE6}" type="slidenum">
              <a:rPr lang="en-US" altLang="en-US"/>
              <a:pPr>
                <a:spcBef>
                  <a:spcPct val="0"/>
                </a:spcBef>
              </a:pPr>
              <a:t>2</a:t>
            </a:fld>
            <a:endParaRPr lang="en-US" altLang="en-US"/>
          </a:p>
        </p:txBody>
      </p:sp>
      <p:sp>
        <p:nvSpPr>
          <p:cNvPr id="8195" name="Rectangle 2">
            <a:extLst>
              <a:ext uri="{FF2B5EF4-FFF2-40B4-BE49-F238E27FC236}">
                <a16:creationId xmlns:a16="http://schemas.microsoft.com/office/drawing/2014/main" id="{F02CB48B-B7AA-42CD-B7BA-8E54109B2A28}"/>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1B76419A-FF5F-4C98-A512-3CE056D590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In this lesson, students will learn the definitions of both potential and kinetic energy. They will also be able to give examples of each and explain how potential energy changes into kinetic energy.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96FD0-05D7-48A9-B2CB-92BFB99B36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349BDC-A16B-4FD9-A06F-8BAF394F8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6CB42B-2D6C-40E3-A18D-45D4998DA57B}"/>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5" name="Footer Placeholder 4">
            <a:extLst>
              <a:ext uri="{FF2B5EF4-FFF2-40B4-BE49-F238E27FC236}">
                <a16:creationId xmlns:a16="http://schemas.microsoft.com/office/drawing/2014/main" id="{3969CAFD-821C-4B46-B9B3-10B0EAEA7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6685B7-F5FD-40FB-8F59-C4A4D2169C3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996717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BA04B-065B-4C59-8A1A-D97BCB8DEF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C78BC8-DE5F-4A71-9150-E8232725A6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A2DDAB-AF5B-40BE-B917-06730144AC19}"/>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5" name="Footer Placeholder 4">
            <a:extLst>
              <a:ext uri="{FF2B5EF4-FFF2-40B4-BE49-F238E27FC236}">
                <a16:creationId xmlns:a16="http://schemas.microsoft.com/office/drawing/2014/main" id="{877BEFA7-B0E4-49CC-AB86-2676FD2E0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E6E9F3-799A-4217-8597-70722C2E4FF2}"/>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88045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8669B9-D378-4C8B-B680-810231EB56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1658BA-E4EF-4CEB-8AAC-AF9FE24240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011605-A1F6-4C6C-AB1D-9E2E4ABB38D8}"/>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5" name="Footer Placeholder 4">
            <a:extLst>
              <a:ext uri="{FF2B5EF4-FFF2-40B4-BE49-F238E27FC236}">
                <a16:creationId xmlns:a16="http://schemas.microsoft.com/office/drawing/2014/main" id="{0FD29FDC-8268-4D1C-9551-34126F3FF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F66B3E-502F-4095-8B9A-F70A61B39DB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992641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4F7975E-B8CB-4FDA-82AE-30062C3F380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100D35-BF61-476F-BA87-E5F85908F2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4BF1151-7686-483B-8ACA-ACFCE40A53DA}"/>
              </a:ext>
            </a:extLst>
          </p:cNvPr>
          <p:cNvSpPr>
            <a:spLocks noGrp="1" noChangeArrowheads="1"/>
          </p:cNvSpPr>
          <p:nvPr>
            <p:ph type="sldNum" sz="quarter" idx="12"/>
          </p:nvPr>
        </p:nvSpPr>
        <p:spPr>
          <a:ln/>
        </p:spPr>
        <p:txBody>
          <a:bodyPr/>
          <a:lstStyle>
            <a:lvl1pPr>
              <a:defRPr/>
            </a:lvl1pPr>
          </a:lstStyle>
          <a:p>
            <a:pPr>
              <a:defRPr/>
            </a:pPr>
            <a:fld id="{DE70F823-7D01-437D-8F03-CBF91363EFC2}" type="slidenum">
              <a:rPr lang="en-US" altLang="en-US"/>
              <a:pPr>
                <a:defRPr/>
              </a:pPr>
              <a:t>‹#›</a:t>
            </a:fld>
            <a:endParaRPr lang="en-US" altLang="en-US"/>
          </a:p>
        </p:txBody>
      </p:sp>
    </p:spTree>
    <p:extLst>
      <p:ext uri="{BB962C8B-B14F-4D97-AF65-F5344CB8AC3E}">
        <p14:creationId xmlns:p14="http://schemas.microsoft.com/office/powerpoint/2010/main" val="1089263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490967A-418E-44F5-A3F6-65D1C86C63C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86FBCC4-DFA6-4932-AB36-FF8A33E60F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1BE646B-6641-4D3F-8F23-E2DACC8C9E04}"/>
              </a:ext>
            </a:extLst>
          </p:cNvPr>
          <p:cNvSpPr>
            <a:spLocks noGrp="1" noChangeArrowheads="1"/>
          </p:cNvSpPr>
          <p:nvPr>
            <p:ph type="sldNum" sz="quarter" idx="12"/>
          </p:nvPr>
        </p:nvSpPr>
        <p:spPr>
          <a:ln/>
        </p:spPr>
        <p:txBody>
          <a:bodyPr/>
          <a:lstStyle>
            <a:lvl1pPr>
              <a:defRPr/>
            </a:lvl1pPr>
          </a:lstStyle>
          <a:p>
            <a:pPr>
              <a:defRPr/>
            </a:pPr>
            <a:fld id="{B1776830-96EC-43F2-90A9-50B7B6BECB57}" type="slidenum">
              <a:rPr lang="en-US" altLang="en-US"/>
              <a:pPr>
                <a:defRPr/>
              </a:pPr>
              <a:t>‹#›</a:t>
            </a:fld>
            <a:endParaRPr lang="en-US" altLang="en-US"/>
          </a:p>
        </p:txBody>
      </p:sp>
    </p:spTree>
    <p:extLst>
      <p:ext uri="{BB962C8B-B14F-4D97-AF65-F5344CB8AC3E}">
        <p14:creationId xmlns:p14="http://schemas.microsoft.com/office/powerpoint/2010/main" val="919447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6FD2A-6E54-4C75-BDFE-BB081A3E06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A7D287-E731-4A2F-A171-67C33223DA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6681E5-851B-401B-B7F0-96A93E69586A}"/>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5" name="Footer Placeholder 4">
            <a:extLst>
              <a:ext uri="{FF2B5EF4-FFF2-40B4-BE49-F238E27FC236}">
                <a16:creationId xmlns:a16="http://schemas.microsoft.com/office/drawing/2014/main" id="{DE35B562-2FCD-4332-86B2-08C543663D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3F6FDB-AFCE-42A1-BE66-B7FD97983A7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68000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1197A-457B-48B1-9BB4-C7CBC519C1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5DAC19-1607-4B35-B1CA-5ECBE69566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F095B5-BC7B-41EB-A639-50004B812E3A}"/>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5" name="Footer Placeholder 4">
            <a:extLst>
              <a:ext uri="{FF2B5EF4-FFF2-40B4-BE49-F238E27FC236}">
                <a16:creationId xmlns:a16="http://schemas.microsoft.com/office/drawing/2014/main" id="{F072D327-E9F0-4205-A9B0-90AABEBCE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1CA70B-5924-4D3C-9956-54DB9364DCA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64378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038FC-A0D4-42D0-BE93-4BE00C44D4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64E8AA-B44D-4047-85F7-8D6A1FB232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4849B3-89D1-4C31-964E-194ED838F4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FCE0C6-340F-46AF-884F-B54607FB21B1}"/>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6" name="Footer Placeholder 5">
            <a:extLst>
              <a:ext uri="{FF2B5EF4-FFF2-40B4-BE49-F238E27FC236}">
                <a16:creationId xmlns:a16="http://schemas.microsoft.com/office/drawing/2014/main" id="{F0951D89-475B-42DB-928A-3BD274D3CB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656DD-7602-4C66-B106-54BBA355BC5F}"/>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228833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EC090-3A59-49EC-8354-634C8AEA5E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E03C90-7CAC-43AE-9FAB-C22A7338BC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A0A307-D00E-4F2C-A25A-B05A3302CA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306660-40AE-4096-A17E-E26980B36C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6A2D98-BAB6-4986-BC79-918852E38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BA76DB-6CB5-4500-8C40-8450AA8F1BDB}"/>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8" name="Footer Placeholder 7">
            <a:extLst>
              <a:ext uri="{FF2B5EF4-FFF2-40B4-BE49-F238E27FC236}">
                <a16:creationId xmlns:a16="http://schemas.microsoft.com/office/drawing/2014/main" id="{6D212315-98DA-485F-B71B-349A72C47A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C65ACB-4E87-44BE-ACA2-AE950CB186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39822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5149F-84BE-491B-BE3E-939537D2DD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0CE16D-FA50-40FF-9897-F8C41AA2D7CF}"/>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4" name="Footer Placeholder 3">
            <a:extLst>
              <a:ext uri="{FF2B5EF4-FFF2-40B4-BE49-F238E27FC236}">
                <a16:creationId xmlns:a16="http://schemas.microsoft.com/office/drawing/2014/main" id="{5CEB4847-45C3-40D5-B979-CB2EDCFEDD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C0407D-2034-48D6-A515-55610FBA02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38632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48575D-0AB9-46F4-8881-5056EB5742E9}"/>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3" name="Footer Placeholder 2">
            <a:extLst>
              <a:ext uri="{FF2B5EF4-FFF2-40B4-BE49-F238E27FC236}">
                <a16:creationId xmlns:a16="http://schemas.microsoft.com/office/drawing/2014/main" id="{E97C5A34-6101-4566-9038-22A9973304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25B794-F59A-466E-B51F-EB127E872BE3}"/>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5054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B7F6C-98D3-4669-9A42-CB89BDFBD5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E4A46E-2243-4DF3-9DD6-B7A1E9C945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3F689E-9ABE-49F6-9454-9FBD469978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A4710B-CC75-4013-92F8-5EAB7BA52C2A}"/>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6" name="Footer Placeholder 5">
            <a:extLst>
              <a:ext uri="{FF2B5EF4-FFF2-40B4-BE49-F238E27FC236}">
                <a16:creationId xmlns:a16="http://schemas.microsoft.com/office/drawing/2014/main" id="{3FBB0CFD-494E-4379-94FC-674811C3F2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984C1-1ECD-4473-BF35-B5B65813E38C}"/>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69766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9D03-ED35-46CD-A3E6-FE9DFBFD11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904727-1B29-44D8-B57D-D45D4E2C2D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F1DFB8-B026-4173-AE46-DC0EBE0A2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6AC9A5-6161-49D8-9725-1DE081BEED3F}"/>
              </a:ext>
            </a:extLst>
          </p:cNvPr>
          <p:cNvSpPr>
            <a:spLocks noGrp="1"/>
          </p:cNvSpPr>
          <p:nvPr>
            <p:ph type="dt" sz="half" idx="10"/>
          </p:nvPr>
        </p:nvSpPr>
        <p:spPr/>
        <p:txBody>
          <a:bodyPr/>
          <a:lstStyle/>
          <a:p>
            <a:fld id="{25FD9C11-9EB9-49E4-95E7-9C68485CD7E7}" type="datetimeFigureOut">
              <a:rPr lang="en-US" smtClean="0"/>
              <a:t>10/6/2021</a:t>
            </a:fld>
            <a:endParaRPr lang="en-US"/>
          </a:p>
        </p:txBody>
      </p:sp>
      <p:sp>
        <p:nvSpPr>
          <p:cNvPr id="6" name="Footer Placeholder 5">
            <a:extLst>
              <a:ext uri="{FF2B5EF4-FFF2-40B4-BE49-F238E27FC236}">
                <a16:creationId xmlns:a16="http://schemas.microsoft.com/office/drawing/2014/main" id="{DBD62D42-9A7B-441E-B067-54B32AADF5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ABA662-CE39-4D99-A308-4D3A5F074E95}"/>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9523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F89DD-3CDF-4897-B2B0-DC7B22AF01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7C8EA8-8C54-4C9E-B88B-8EC08CDD3D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1B0175-36D4-4394-902A-4AF6777D3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D9C11-9EB9-49E4-95E7-9C68485CD7E7}" type="datetimeFigureOut">
              <a:rPr lang="en-US" smtClean="0"/>
              <a:t>10/6/2021</a:t>
            </a:fld>
            <a:endParaRPr lang="en-US"/>
          </a:p>
        </p:txBody>
      </p:sp>
      <p:sp>
        <p:nvSpPr>
          <p:cNvPr id="5" name="Footer Placeholder 4">
            <a:extLst>
              <a:ext uri="{FF2B5EF4-FFF2-40B4-BE49-F238E27FC236}">
                <a16:creationId xmlns:a16="http://schemas.microsoft.com/office/drawing/2014/main" id="{2A113F03-C7FC-4095-A1C3-22FAD12FBC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1F52EE-1204-44B7-82DC-DA40571263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64032-D63F-4B8D-AD97-F19E2171229F}" type="slidenum">
              <a:rPr lang="en-US" smtClean="0"/>
              <a:t>‹#›</a:t>
            </a:fld>
            <a:endParaRPr lang="en-US"/>
          </a:p>
        </p:txBody>
      </p:sp>
    </p:spTree>
    <p:extLst>
      <p:ext uri="{BB962C8B-B14F-4D97-AF65-F5344CB8AC3E}">
        <p14:creationId xmlns:p14="http://schemas.microsoft.com/office/powerpoint/2010/main" val="1953365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80"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CF9426-F24A-43AF-81DC-F773A9EED077}"/>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7CD47E5-D895-4B33-B163-97C347FCB5D5}"/>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B919933-CC19-4B7F-B339-20F3EAFE2A0B}"/>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27BCE19-7A0F-420F-B13E-FC72172080EC}"/>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CF77F471-FC6B-4CC2-8A88-FF41DE0AD703}"/>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EB58547-BF53-4FA3-8384-4A7DE2541D6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3" r:id="rId1"/>
    <p:sldLayoutId id="2147483681" r:id="rId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D1519-89E8-4A85-ADB4-C24FFEA82337}"/>
              </a:ext>
            </a:extLst>
          </p:cNvPr>
          <p:cNvSpPr>
            <a:spLocks noGrp="1"/>
          </p:cNvSpPr>
          <p:nvPr>
            <p:ph type="ctrTitle"/>
          </p:nvPr>
        </p:nvSpPr>
        <p:spPr>
          <a:solidFill>
            <a:srgbClr val="FFC000"/>
          </a:solidFill>
        </p:spPr>
        <p:txBody>
          <a:bodyPr/>
          <a:lstStyle/>
          <a:p>
            <a:r>
              <a:rPr lang="en-US" dirty="0"/>
              <a:t>Rearranging Work Equation and teach examples</a:t>
            </a:r>
          </a:p>
        </p:txBody>
      </p:sp>
      <p:sp>
        <p:nvSpPr>
          <p:cNvPr id="3" name="Subtitle 2">
            <a:extLst>
              <a:ext uri="{FF2B5EF4-FFF2-40B4-BE49-F238E27FC236}">
                <a16:creationId xmlns:a16="http://schemas.microsoft.com/office/drawing/2014/main" id="{AF7AD063-EFAF-45AF-8B4F-F7F5E64E2A7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171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#3</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dirty="0">
                <a:effectLst/>
                <a:latin typeface="+mj-lt"/>
                <a:ea typeface="Times New Roman" panose="02020603050405020304" pitchFamily="18" charset="0"/>
              </a:rPr>
              <a:t>3. A man applies a force of 500N to push a truck and completes 50,000J of work. How much distance did the truck move?</a:t>
            </a:r>
          </a:p>
          <a:p>
            <a:pPr marL="0" marR="0" indent="0">
              <a:spcBef>
                <a:spcPts val="0"/>
              </a:spcBef>
              <a:spcAft>
                <a:spcPts val="0"/>
              </a:spcAft>
              <a:buNone/>
            </a:pPr>
            <a:endParaRPr lang="en-US" dirty="0">
              <a:effectLs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W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f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d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1199096" cy="461665"/>
          </a:xfrm>
          <a:prstGeom prst="rect">
            <a:avLst/>
          </a:prstGeom>
          <a:noFill/>
        </p:spPr>
        <p:txBody>
          <a:bodyPr wrap="square" rtlCol="0">
            <a:spAutoFit/>
          </a:bodyPr>
          <a:lstStyle/>
          <a:p>
            <a:r>
              <a:rPr lang="en-US" sz="2400" dirty="0"/>
              <a:t>500N</a:t>
            </a:r>
          </a:p>
        </p:txBody>
      </p:sp>
      <p:sp>
        <p:nvSpPr>
          <p:cNvPr id="5" name="TextBox 4">
            <a:extLst>
              <a:ext uri="{FF2B5EF4-FFF2-40B4-BE49-F238E27FC236}">
                <a16:creationId xmlns:a16="http://schemas.microsoft.com/office/drawing/2014/main" id="{48A1B795-7378-4E41-BFFA-6BCF0143F5B7}"/>
              </a:ext>
            </a:extLst>
          </p:cNvPr>
          <p:cNvSpPr txBox="1"/>
          <p:nvPr/>
        </p:nvSpPr>
        <p:spPr>
          <a:xfrm>
            <a:off x="1006403" y="4567536"/>
            <a:ext cx="1383247" cy="461665"/>
          </a:xfrm>
          <a:prstGeom prst="rect">
            <a:avLst/>
          </a:prstGeom>
          <a:noFill/>
        </p:spPr>
        <p:txBody>
          <a:bodyPr wrap="square" rtlCol="0">
            <a:spAutoFit/>
          </a:bodyPr>
          <a:lstStyle/>
          <a:p>
            <a:r>
              <a:rPr lang="en-US" sz="2400" dirty="0"/>
              <a:t>50,000J</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3855360" y="5208330"/>
                <a:ext cx="3535901" cy="7936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d</m:t>
                      </m:r>
                      <m:r>
                        <a:rPr lang="en-US" sz="240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50,000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J</m:t>
                          </m:r>
                        </m:num>
                        <m:den>
                          <m:r>
                            <a:rPr lang="en-US" sz="2400">
                              <a:latin typeface="Cambria Math" panose="02040503050406030204" pitchFamily="18" charset="0"/>
                              <a:ea typeface="Times New Roman" panose="02020603050405020304" pitchFamily="18" charset="0"/>
                              <a:cs typeface="Times New Roman" panose="02020603050405020304" pitchFamily="18" charset="0"/>
                            </a:rPr>
                            <m:t>500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N</m:t>
                          </m:r>
                        </m:den>
                      </m:f>
                    </m:oMath>
                  </m:oMathPara>
                </a14:m>
                <a:endParaRPr lang="en-US" sz="2400" dirty="0">
                  <a:solidFill>
                    <a:schemeClr val="tx1"/>
                  </a:solidFill>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855360" y="5208330"/>
                <a:ext cx="3535901" cy="793679"/>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7813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d</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W</m:t>
                          </m:r>
                        </m:num>
                        <m:den>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f</m:t>
                          </m:r>
                        </m:den>
                      </m:f>
                    </m:oMath>
                  </m:oMathPara>
                </a14:m>
                <a:endParaRPr lang="en-US" sz="2400" dirty="0">
                  <a:solidFill>
                    <a:schemeClr val="tx1"/>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781368"/>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6806672" y="5324181"/>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d</m:t>
                      </m:r>
                      <m:r>
                        <a:rPr lang="en-US" sz="2400">
                          <a:latin typeface="Cambria Math" panose="02040503050406030204" pitchFamily="18" charset="0"/>
                          <a:ea typeface="Times New Roman" panose="02020603050405020304" pitchFamily="18" charset="0"/>
                          <a:cs typeface="Times New Roman" panose="02020603050405020304" pitchFamily="18" charset="0"/>
                        </a:rPr>
                        <m:t>=100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6806672" y="5324181"/>
                <a:ext cx="3813316" cy="461665"/>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32027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316AA83E-CBBF-4644-AADE-7834A6F93CC0}"/>
              </a:ext>
            </a:extLst>
          </p:cNvPr>
          <p:cNvSpPr>
            <a:spLocks noGrp="1" noChangeArrowheads="1"/>
          </p:cNvSpPr>
          <p:nvPr>
            <p:ph type="title"/>
          </p:nvPr>
        </p:nvSpPr>
        <p:spPr>
          <a:solidFill>
            <a:srgbClr val="00B0F0"/>
          </a:solidFill>
        </p:spPr>
        <p:txBody>
          <a:bodyPr/>
          <a:lstStyle/>
          <a:p>
            <a:pPr eaLnBrk="1" hangingPunct="1"/>
            <a:r>
              <a:rPr lang="en-US" altLang="en-US" sz="6000" b="1" dirty="0">
                <a:latin typeface="Comic Sans MS" panose="030F0702030302020204" pitchFamily="66" charset="0"/>
              </a:rPr>
              <a:t>Learning Objectives</a:t>
            </a:r>
          </a:p>
        </p:txBody>
      </p:sp>
      <p:sp>
        <p:nvSpPr>
          <p:cNvPr id="7171" name="Rectangle 5">
            <a:extLst>
              <a:ext uri="{FF2B5EF4-FFF2-40B4-BE49-F238E27FC236}">
                <a16:creationId xmlns:a16="http://schemas.microsoft.com/office/drawing/2014/main" id="{3D2FD20A-EA03-45AA-B232-59F24F755D20}"/>
              </a:ext>
            </a:extLst>
          </p:cNvPr>
          <p:cNvSpPr>
            <a:spLocks noGrp="1" noChangeArrowheads="1"/>
          </p:cNvSpPr>
          <p:nvPr>
            <p:ph type="body" idx="1"/>
          </p:nvPr>
        </p:nvSpPr>
        <p:spPr/>
        <p:txBody>
          <a:bodyPr/>
          <a:lstStyle/>
          <a:p>
            <a:pPr eaLnBrk="1" hangingPunct="1"/>
            <a:r>
              <a:rPr lang="en-US" altLang="en-US" sz="3600" dirty="0">
                <a:latin typeface="Comic Sans MS" panose="030F0702030302020204" pitchFamily="66" charset="0"/>
              </a:rPr>
              <a:t>I can mathematically rearrange the work equation.</a:t>
            </a:r>
          </a:p>
          <a:p>
            <a:pPr eaLnBrk="1" hangingPunct="1"/>
            <a:r>
              <a:rPr lang="en-US" altLang="en-US" sz="3600" dirty="0">
                <a:latin typeface="Comic Sans MS" panose="030F0702030302020204" pitchFamily="66" charset="0"/>
              </a:rPr>
              <a:t>I can calculate work using the formula.</a:t>
            </a:r>
          </a:p>
          <a:p>
            <a:pPr eaLnBrk="1" hangingPunct="1">
              <a:buFontTx/>
              <a:buNone/>
            </a:pPr>
            <a:endParaRPr lang="en-US" altLang="en-US" dirty="0">
              <a:latin typeface="Comic Sans MS" panose="030F0702030302020204" pitchFamily="66" charset="0"/>
            </a:endParaRPr>
          </a:p>
        </p:txBody>
      </p:sp>
    </p:spTree>
    <p:extLst>
      <p:ext uri="{BB962C8B-B14F-4D97-AF65-F5344CB8AC3E}">
        <p14:creationId xmlns:p14="http://schemas.microsoft.com/office/powerpoint/2010/main" val="275675364"/>
      </p:ext>
    </p:extLst>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Rot="1" noChangeArrowheads="1"/>
          </p:cNvSpPr>
          <p:nvPr>
            <p:ph type="title"/>
          </p:nvPr>
        </p:nvSpPr>
        <p:spPr>
          <a:xfrm>
            <a:off x="838200" y="365125"/>
            <a:ext cx="10515600" cy="1052858"/>
          </a:xfrm>
          <a:solidFill>
            <a:srgbClr val="CC0000"/>
          </a:solidFill>
        </p:spPr>
        <p:txBody>
          <a:bodyPr/>
          <a:lstStyle/>
          <a:p>
            <a:pPr algn="ctr" eaLnBrk="1" hangingPunct="1">
              <a:defRPr/>
            </a:pPr>
            <a:r>
              <a:rPr lang="en-US" sz="6600" u="sng" dirty="0">
                <a:solidFill>
                  <a:schemeClr val="bg1"/>
                </a:solidFill>
                <a:latin typeface="Arial" panose="020B0604020202020204" pitchFamily="34" charset="0"/>
                <a:cs typeface="Arial" panose="020B0604020202020204" pitchFamily="34" charset="0"/>
              </a:rPr>
              <a:t>Calculating Work</a:t>
            </a:r>
          </a:p>
        </p:txBody>
      </p:sp>
      <p:sp>
        <p:nvSpPr>
          <p:cNvPr id="67587" name="Rectangle 3"/>
          <p:cNvSpPr>
            <a:spLocks noGrp="1" noRot="1" noChangeArrowheads="1"/>
          </p:cNvSpPr>
          <p:nvPr>
            <p:ph idx="1"/>
          </p:nvPr>
        </p:nvSpPr>
        <p:spPr/>
        <p:txBody>
          <a:bodyPr/>
          <a:lstStyle/>
          <a:p>
            <a:pPr eaLnBrk="1" hangingPunct="1">
              <a:buFont typeface="Wingdings" pitchFamily="64" charset="2"/>
              <a:buChar char="§"/>
              <a:defRPr/>
            </a:pPr>
            <a:endParaRPr lang="en-US" sz="2800" dirty="0"/>
          </a:p>
          <a:p>
            <a:pPr eaLnBrk="1" hangingPunct="1">
              <a:buFont typeface="Wingdings" pitchFamily="64" charset="2"/>
              <a:buNone/>
              <a:defRPr/>
            </a:pPr>
            <a:endParaRPr lang="en-US" sz="2800" dirty="0"/>
          </a:p>
          <a:p>
            <a:pPr eaLnBrk="1" hangingPunct="1">
              <a:buFont typeface="Wingdings" pitchFamily="64" charset="2"/>
              <a:buNone/>
              <a:defRPr/>
            </a:pPr>
            <a:endParaRPr lang="en-US" sz="2800" dirty="0"/>
          </a:p>
          <a:p>
            <a:pPr marL="0" indent="0" algn="ctr" eaLnBrk="1" hangingPunct="1">
              <a:buNone/>
              <a:defRPr/>
            </a:pPr>
            <a:r>
              <a:rPr lang="en-US" sz="7200" dirty="0"/>
              <a:t>W = F x d</a:t>
            </a:r>
          </a:p>
          <a:p>
            <a:pPr eaLnBrk="1" hangingPunct="1">
              <a:buFont typeface="Wingdings" pitchFamily="64" charset="2"/>
              <a:buBlip>
                <a:blip r:embed="rId2"/>
              </a:buBlip>
              <a:defRPr/>
            </a:pPr>
            <a:r>
              <a:rPr lang="en-US" sz="4800" dirty="0"/>
              <a:t>All or part of the force must act in the direction of the movement.</a:t>
            </a:r>
          </a:p>
          <a:p>
            <a:pPr eaLnBrk="1" hangingPunct="1">
              <a:buFont typeface="Wingdings" pitchFamily="64" charset="2"/>
              <a:buNone/>
              <a:defRPr/>
            </a:pPr>
            <a:endParaRPr lang="en-US" sz="4800" dirty="0"/>
          </a:p>
          <a:p>
            <a:pPr eaLnBrk="1" hangingPunct="1">
              <a:buFont typeface="Wingdings" pitchFamily="64" charset="2"/>
              <a:buNone/>
              <a:defRPr/>
            </a:pPr>
            <a:endParaRPr lang="en-US" sz="2800" dirty="0"/>
          </a:p>
          <a:p>
            <a:pPr eaLnBrk="1" hangingPunct="1">
              <a:buFont typeface="Wingdings" pitchFamily="64" charset="2"/>
              <a:buNone/>
              <a:defRPr/>
            </a:pPr>
            <a:endParaRPr lang="en-US" sz="2800" dirty="0"/>
          </a:p>
          <a:p>
            <a:pPr eaLnBrk="1" hangingPunct="1">
              <a:buFont typeface="Wingdings" pitchFamily="64" charset="2"/>
              <a:buNone/>
              <a:defRPr/>
            </a:pPr>
            <a:endParaRPr lang="en-US" sz="2800" dirty="0"/>
          </a:p>
        </p:txBody>
      </p:sp>
      <p:sp>
        <p:nvSpPr>
          <p:cNvPr id="67588" name="WordArt 4"/>
          <p:cNvSpPr>
            <a:spLocks noChangeArrowheads="1" noChangeShapeType="1" noTextEdit="1"/>
          </p:cNvSpPr>
          <p:nvPr/>
        </p:nvSpPr>
        <p:spPr bwMode="auto">
          <a:xfrm>
            <a:off x="2646217" y="1599010"/>
            <a:ext cx="6858000" cy="135731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dirty="0">
                <a:solidFill>
                  <a:schemeClr val="accent1">
                    <a:lumMod val="50000"/>
                  </a:schemeClr>
                </a:solidFill>
                <a:effectLst>
                  <a:outerShdw dist="35921" dir="2700000" algn="ctr" rotWithShape="0">
                    <a:srgbClr val="C0C0C0"/>
                  </a:outerShdw>
                </a:effectLst>
                <a:latin typeface="Arial Black" panose="020B0A04020102020204" pitchFamily="34" charset="0"/>
                <a:cs typeface="Hadassah Friedlaender" panose="020B0604020202020204" pitchFamily="18" charset="-79"/>
              </a:rPr>
              <a:t>work = force x distance</a:t>
            </a:r>
          </a:p>
        </p:txBody>
      </p:sp>
      <p:sp>
        <p:nvSpPr>
          <p:cNvPr id="8" name="TextBox 7"/>
          <p:cNvSpPr txBox="1"/>
          <p:nvPr/>
        </p:nvSpPr>
        <p:spPr>
          <a:xfrm>
            <a:off x="2798621" y="3012923"/>
            <a:ext cx="1240971" cy="5232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000000"/>
                </a:solidFill>
                <a:effectLst/>
                <a:uLnTx/>
                <a:uFillTx/>
              </a:rPr>
              <a:t>Joules</a:t>
            </a:r>
          </a:p>
        </p:txBody>
      </p:sp>
      <p:sp>
        <p:nvSpPr>
          <p:cNvPr id="9" name="TextBox 8"/>
          <p:cNvSpPr txBox="1"/>
          <p:nvPr/>
        </p:nvSpPr>
        <p:spPr>
          <a:xfrm>
            <a:off x="4778699" y="3012935"/>
            <a:ext cx="1606731" cy="5232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a:ln>
                  <a:noFill/>
                </a:ln>
                <a:solidFill>
                  <a:srgbClr val="000000"/>
                </a:solidFill>
                <a:effectLst/>
                <a:uLnTx/>
                <a:uFillTx/>
              </a:rPr>
              <a:t>Newtons</a:t>
            </a:r>
            <a:endParaRPr kumimoji="0" lang="en-US" sz="2800" b="0" i="0" u="none" strike="noStrike" kern="0" cap="none" spc="0" normalizeH="0" baseline="0" noProof="0" dirty="0">
              <a:ln>
                <a:noFill/>
              </a:ln>
              <a:solidFill>
                <a:srgbClr val="000000"/>
              </a:solidFill>
              <a:effectLst/>
              <a:uLnTx/>
              <a:uFillTx/>
            </a:endParaRPr>
          </a:p>
        </p:txBody>
      </p:sp>
      <p:sp>
        <p:nvSpPr>
          <p:cNvPr id="10" name="TextBox 9"/>
          <p:cNvSpPr txBox="1"/>
          <p:nvPr/>
        </p:nvSpPr>
        <p:spPr>
          <a:xfrm>
            <a:off x="7348450" y="2999068"/>
            <a:ext cx="1415144" cy="5232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000000"/>
                </a:solidFill>
                <a:effectLst/>
                <a:uLnTx/>
                <a:uFillTx/>
              </a:rPr>
              <a:t>Meters</a:t>
            </a:r>
          </a:p>
        </p:txBody>
      </p:sp>
    </p:spTree>
    <p:extLst>
      <p:ext uri="{BB962C8B-B14F-4D97-AF65-F5344CB8AC3E}">
        <p14:creationId xmlns:p14="http://schemas.microsoft.com/office/powerpoint/2010/main" val="23756924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anim calcmode="lin" valueType="num">
                                      <p:cBhvr additive="base">
                                        <p:cTn id="7" dur="500" fill="hold"/>
                                        <p:tgtEl>
                                          <p:spTgt spid="67586"/>
                                        </p:tgtEl>
                                        <p:attrNameLst>
                                          <p:attrName>ppt_x</p:attrName>
                                        </p:attrNameLst>
                                      </p:cBhvr>
                                      <p:tavLst>
                                        <p:tav tm="0">
                                          <p:val>
                                            <p:strVal val="0-#ppt_w/2"/>
                                          </p:val>
                                        </p:tav>
                                        <p:tav tm="100000">
                                          <p:val>
                                            <p:strVal val="#ppt_x"/>
                                          </p:val>
                                        </p:tav>
                                      </p:tavLst>
                                    </p:anim>
                                    <p:anim calcmode="lin" valueType="num">
                                      <p:cBhvr additive="base">
                                        <p:cTn id="8" dur="500" fill="hold"/>
                                        <p:tgtEl>
                                          <p:spTgt spid="6758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9" presetClass="entr" presetSubtype="10" fill="hold" grpId="0" nodeType="clickEffect">
                                  <p:stCondLst>
                                    <p:cond delay="0"/>
                                  </p:stCondLst>
                                  <p:childTnLst>
                                    <p:set>
                                      <p:cBhvr>
                                        <p:cTn id="12" dur="1" fill="hold">
                                          <p:stCondLst>
                                            <p:cond delay="0"/>
                                          </p:stCondLst>
                                        </p:cTn>
                                        <p:tgtEl>
                                          <p:spTgt spid="67588"/>
                                        </p:tgtEl>
                                        <p:attrNameLst>
                                          <p:attrName>style.visibility</p:attrName>
                                        </p:attrNameLst>
                                      </p:cBhvr>
                                      <p:to>
                                        <p:strVal val="visible"/>
                                      </p:to>
                                    </p:set>
                                    <p:anim calcmode="lin" valueType="num">
                                      <p:cBhvr>
                                        <p:cTn id="13" dur="5000" fill="hold"/>
                                        <p:tgtEl>
                                          <p:spTgt spid="67588"/>
                                        </p:tgtEl>
                                        <p:attrNameLst>
                                          <p:attrName>ppt_w</p:attrName>
                                        </p:attrNameLst>
                                      </p:cBhvr>
                                      <p:tavLst>
                                        <p:tav tm="0" fmla="#ppt_w*sin(2.5*pi*$)">
                                          <p:val>
                                            <p:fltVal val="0"/>
                                          </p:val>
                                        </p:tav>
                                        <p:tav tm="100000">
                                          <p:val>
                                            <p:fltVal val="1"/>
                                          </p:val>
                                        </p:tav>
                                      </p:tavLst>
                                    </p:anim>
                                    <p:anim calcmode="lin" valueType="num">
                                      <p:cBhvr>
                                        <p:cTn id="14" dur="5000" fill="hold"/>
                                        <p:tgtEl>
                                          <p:spTgt spid="67588"/>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7587">
                                            <p:txEl>
                                              <p:pRg st="3" end="3"/>
                                            </p:txEl>
                                          </p:spTgt>
                                        </p:tgtEl>
                                        <p:attrNameLst>
                                          <p:attrName>style.visibility</p:attrName>
                                        </p:attrNameLst>
                                      </p:cBhvr>
                                      <p:to>
                                        <p:strVal val="visible"/>
                                      </p:to>
                                    </p:set>
                                    <p:anim calcmode="lin" valueType="num">
                                      <p:cBhvr additive="base">
                                        <p:cTn id="31" dur="500" fill="hold"/>
                                        <p:tgtEl>
                                          <p:spTgt spid="6758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75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7587">
                                            <p:txEl>
                                              <p:pRg st="4" end="4"/>
                                            </p:txEl>
                                          </p:spTgt>
                                        </p:tgtEl>
                                        <p:attrNameLst>
                                          <p:attrName>style.visibility</p:attrName>
                                        </p:attrNameLst>
                                      </p:cBhvr>
                                      <p:to>
                                        <p:strVal val="visible"/>
                                      </p:to>
                                    </p:set>
                                    <p:anim calcmode="lin" valueType="num">
                                      <p:cBhvr additive="base">
                                        <p:cTn id="37" dur="500" fill="hold"/>
                                        <p:tgtEl>
                                          <p:spTgt spid="6758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758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nimBg="1" autoUpdateAnimBg="0"/>
      <p:bldP spid="67587" grpId="0" uiExpand="1" build="p" autoUpdateAnimBg="0"/>
      <p:bldP spid="67588"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DDE76-51DE-4FB6-8FA2-54A5E724BE4C}"/>
              </a:ext>
            </a:extLst>
          </p:cNvPr>
          <p:cNvSpPr>
            <a:spLocks noGrp="1"/>
          </p:cNvSpPr>
          <p:nvPr>
            <p:ph type="title"/>
          </p:nvPr>
        </p:nvSpPr>
        <p:spPr>
          <a:solidFill>
            <a:srgbClr val="00B0F0"/>
          </a:solidFill>
        </p:spPr>
        <p:txBody>
          <a:bodyPr/>
          <a:lstStyle/>
          <a:p>
            <a:r>
              <a:rPr lang="en-US" dirty="0"/>
              <a:t>Formula Representation</a:t>
            </a:r>
          </a:p>
        </p:txBody>
      </p:sp>
      <p:graphicFrame>
        <p:nvGraphicFramePr>
          <p:cNvPr id="3" name="Table 2">
            <a:extLst>
              <a:ext uri="{FF2B5EF4-FFF2-40B4-BE49-F238E27FC236}">
                <a16:creationId xmlns:a16="http://schemas.microsoft.com/office/drawing/2014/main" id="{5970EF49-A2C6-4242-B1AC-11CF054090AF}"/>
              </a:ext>
            </a:extLst>
          </p:cNvPr>
          <p:cNvGraphicFramePr>
            <a:graphicFrameLocks noGrp="1"/>
          </p:cNvGraphicFramePr>
          <p:nvPr>
            <p:extLst>
              <p:ext uri="{D42A27DB-BD31-4B8C-83A1-F6EECF244321}">
                <p14:modId xmlns:p14="http://schemas.microsoft.com/office/powerpoint/2010/main" val="1341788075"/>
              </p:ext>
            </p:extLst>
          </p:nvPr>
        </p:nvGraphicFramePr>
        <p:xfrm>
          <a:off x="609600" y="2026920"/>
          <a:ext cx="10972800" cy="2804160"/>
        </p:xfrm>
        <a:graphic>
          <a:graphicData uri="http://schemas.openxmlformats.org/drawingml/2006/table">
            <a:tbl>
              <a:tblPr firstRow="1" bandRow="1">
                <a:tableStyleId>{5C22544A-7EE6-4342-B048-85BDC9FD1C3A}</a:tableStyleId>
              </a:tblPr>
              <a:tblGrid>
                <a:gridCol w="2782957">
                  <a:extLst>
                    <a:ext uri="{9D8B030D-6E8A-4147-A177-3AD203B41FA5}">
                      <a16:colId xmlns:a16="http://schemas.microsoft.com/office/drawing/2014/main" val="3458950539"/>
                    </a:ext>
                  </a:extLst>
                </a:gridCol>
                <a:gridCol w="4863547">
                  <a:extLst>
                    <a:ext uri="{9D8B030D-6E8A-4147-A177-3AD203B41FA5}">
                      <a16:colId xmlns:a16="http://schemas.microsoft.com/office/drawing/2014/main" val="3446866358"/>
                    </a:ext>
                  </a:extLst>
                </a:gridCol>
                <a:gridCol w="3326296">
                  <a:extLst>
                    <a:ext uri="{9D8B030D-6E8A-4147-A177-3AD203B41FA5}">
                      <a16:colId xmlns:a16="http://schemas.microsoft.com/office/drawing/2014/main" val="3907052706"/>
                    </a:ext>
                  </a:extLst>
                </a:gridCol>
              </a:tblGrid>
              <a:tr h="370840">
                <a:tc>
                  <a:txBody>
                    <a:bodyPr/>
                    <a:lstStyle/>
                    <a:p>
                      <a:pPr algn="ctr"/>
                      <a:r>
                        <a:rPr lang="en-US" sz="4000" dirty="0">
                          <a:solidFill>
                            <a:schemeClr val="tx1"/>
                          </a:solidFill>
                        </a:rPr>
                        <a:t>Formula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Represents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Units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6131482"/>
                  </a:ext>
                </a:extLst>
              </a:tr>
              <a:tr h="370840">
                <a:tc rowSpan="3">
                  <a:txBody>
                    <a:bodyPr/>
                    <a:lstStyle/>
                    <a:p>
                      <a:endParaRPr lang="en-US" sz="4000" dirty="0"/>
                    </a:p>
                    <a:p>
                      <a:pPr algn="ctr"/>
                      <a:r>
                        <a:rPr lang="en-US" sz="4000" dirty="0"/>
                        <a:t>W = F(d)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W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Joules (J)</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11563"/>
                  </a:ext>
                </a:extLst>
              </a:tr>
              <a:tr h="370840">
                <a:tc vMerge="1">
                  <a:txBody>
                    <a:bodyPr/>
                    <a:lstStyle/>
                    <a:p>
                      <a:endParaRPr lang="en-US" dirty="0"/>
                    </a:p>
                  </a:txBody>
                  <a:tcPr/>
                </a:tc>
                <a:tc>
                  <a:txBody>
                    <a:bodyPr/>
                    <a:lstStyle/>
                    <a:p>
                      <a:r>
                        <a:rPr lang="en-US" sz="4000" dirty="0"/>
                        <a:t>f = Force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newton (N)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041882"/>
                  </a:ext>
                </a:extLst>
              </a:tr>
              <a:tr h="370840">
                <a:tc vMerge="1">
                  <a:txBody>
                    <a:bodyPr/>
                    <a:lstStyle/>
                    <a:p>
                      <a:endParaRPr lang="en-US" dirty="0"/>
                    </a:p>
                  </a:txBody>
                  <a:tcPr/>
                </a:tc>
                <a:tc>
                  <a:txBody>
                    <a:bodyPr/>
                    <a:lstStyle/>
                    <a:p>
                      <a:r>
                        <a:rPr lang="en-US" sz="4000" dirty="0"/>
                        <a:t>d = Distance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Meter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414415"/>
                  </a:ext>
                </a:extLst>
              </a:tr>
            </a:tbl>
          </a:graphicData>
        </a:graphic>
      </p:graphicFrame>
      <p:sp>
        <p:nvSpPr>
          <p:cNvPr id="4" name="TextBox 3">
            <a:extLst>
              <a:ext uri="{FF2B5EF4-FFF2-40B4-BE49-F238E27FC236}">
                <a16:creationId xmlns:a16="http://schemas.microsoft.com/office/drawing/2014/main" id="{C1F9DD3E-6A21-4D0B-85AF-D73189E9D732}"/>
              </a:ext>
            </a:extLst>
          </p:cNvPr>
          <p:cNvSpPr txBox="1"/>
          <p:nvPr/>
        </p:nvSpPr>
        <p:spPr>
          <a:xfrm>
            <a:off x="4426226" y="2721114"/>
            <a:ext cx="3644348" cy="707886"/>
          </a:xfrm>
          <a:prstGeom prst="rect">
            <a:avLst/>
          </a:prstGeom>
          <a:noFill/>
        </p:spPr>
        <p:txBody>
          <a:bodyPr wrap="square" rtlCol="0">
            <a:spAutoFit/>
          </a:bodyPr>
          <a:lstStyle/>
          <a:p>
            <a:r>
              <a:rPr lang="en-US" sz="4000" dirty="0"/>
              <a:t>Work</a:t>
            </a:r>
          </a:p>
        </p:txBody>
      </p:sp>
    </p:spTree>
    <p:extLst>
      <p:ext uri="{BB962C8B-B14F-4D97-AF65-F5344CB8AC3E}">
        <p14:creationId xmlns:p14="http://schemas.microsoft.com/office/powerpoint/2010/main" val="2737954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92D050"/>
          </a:solidFill>
        </p:spPr>
        <p:txBody>
          <a:bodyPr/>
          <a:lstStyle/>
          <a:p>
            <a:pPr algn="ctr"/>
            <a:r>
              <a:rPr lang="en-US" b="1" dirty="0"/>
              <a:t>Solve for Force (f)</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351338"/>
              </a:xfrm>
            </p:spPr>
            <p:txBody>
              <a:bodyPr/>
              <a:lstStyle/>
              <a:p>
                <a:pPr marL="0" indent="0">
                  <a:buNone/>
                </a:pPr>
                <a:r>
                  <a:rPr lang="en-US" altLang="en-US" sz="4400" dirty="0"/>
                  <a:t>   W = f(d) </a:t>
                </a:r>
                <a:r>
                  <a:rPr lang="en-US" altLang="en-US" sz="3200" baseline="30000" dirty="0"/>
                  <a:t>		</a:t>
                </a:r>
                <a:endParaRPr lang="en-US" altLang="en-US" sz="3200" dirty="0"/>
              </a:p>
              <a:p>
                <a:pPr marL="0" indent="0">
                  <a:buNone/>
                </a:pPr>
                <a:r>
                  <a:rPr lang="en-US" sz="4400" dirty="0"/>
                  <a:t>    </a:t>
                </a:r>
                <a:endParaRPr lang="en-US" sz="4400" baseline="30000" dirty="0"/>
              </a:p>
              <a:p>
                <a:pPr marL="0" indent="0">
                  <a:buNone/>
                </a:pPr>
                <a:endParaRPr lang="en-US" sz="4400" baseline="30000" dirty="0"/>
              </a:p>
              <a:p>
                <a:pPr marL="0" indent="0">
                  <a:buNone/>
                </a:pPr>
                <a:r>
                  <a:rPr lang="en-US" sz="4400" noProof="0" dirty="0">
                    <a:latin typeface="Calibri" panose="020F0502020204030204" pitchFamily="34" charset="0"/>
                    <a:cs typeface="Calibri" panose="020F0502020204030204" pitchFamily="34" charset="0"/>
                  </a:rPr>
                  <a:t>f</a:t>
                </a:r>
                <a:r>
                  <a:rPr kumimoji="0" lang="en-US" sz="4400" u="none" strike="noStrike" kern="1200" cap="none" spc="0" normalizeH="0" baseline="0" noProof="0" dirty="0">
                    <a:ln>
                      <a:noFill/>
                    </a:ln>
                    <a:effectLst/>
                    <a:uLnTx/>
                    <a:uFillTx/>
                    <a:latin typeface="Calibri" panose="020F0502020204030204" pitchFamily="34" charset="0"/>
                    <a:cs typeface="Calibri" panose="020F0502020204030204" pitchFamily="34" charset="0"/>
                  </a:rPr>
                  <a:t> = </a:t>
                </a:r>
                <a14:m>
                  <m:oMath xmlns:m="http://schemas.openxmlformats.org/officeDocument/2006/math">
                    <m:f>
                      <m:fPr>
                        <m:ctrlPr>
                          <a:rPr kumimoji="0" lang="en-US" sz="4400" i="1" u="none" strike="noStrike" kern="1200" cap="none" spc="0" normalizeH="0" baseline="0" noProof="0" smtClean="0">
                            <a:ln>
                              <a:noFill/>
                            </a:ln>
                            <a:effectLst/>
                            <a:uLnTx/>
                            <a:uFillTx/>
                            <a:latin typeface="Cambria Math" panose="02040503050406030204" pitchFamily="18" charset="0"/>
                          </a:rPr>
                        </m:ctrlPr>
                      </m:fPr>
                      <m:num>
                        <m:r>
                          <a:rPr kumimoji="0" lang="en-US" sz="4400" b="0" i="1" u="none" strike="noStrike" kern="1200" cap="none" spc="0" normalizeH="0" baseline="0" noProof="0" smtClean="0">
                            <a:ln>
                              <a:noFill/>
                            </a:ln>
                            <a:effectLst/>
                            <a:uLnTx/>
                            <a:uFillTx/>
                            <a:latin typeface="Cambria Math" panose="02040503050406030204" pitchFamily="18" charset="0"/>
                          </a:rPr>
                          <m:t>𝑊</m:t>
                        </m:r>
                      </m:num>
                      <m:den>
                        <m:r>
                          <a:rPr kumimoji="0" lang="en-US" sz="4400" b="0" i="1" u="none" strike="noStrike" kern="1200" cap="none" spc="0" normalizeH="0" baseline="0" noProof="0" smtClean="0">
                            <a:ln>
                              <a:noFill/>
                            </a:ln>
                            <a:effectLst/>
                            <a:uLnTx/>
                            <a:uFillTx/>
                            <a:latin typeface="Cambria Math" panose="02040503050406030204" pitchFamily="18" charset="0"/>
                          </a:rPr>
                          <m:t>𝑑</m:t>
                        </m:r>
                      </m:den>
                    </m:f>
                  </m:oMath>
                </a14:m>
                <a:endParaRPr lang="en-US" sz="4400" baseline="30000" dirty="0">
                  <a:latin typeface="Calibri" panose="020F0502020204030204" pitchFamily="34" charset="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351338"/>
              </a:xfrm>
              <a:blipFill>
                <a:blip r:embed="rId2"/>
                <a:stretch>
                  <a:fillRect l="-4824" t="-4482"/>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a:bodyPr>
          <a:lstStyle/>
          <a:p>
            <a:r>
              <a:rPr lang="en-US" sz="4000" dirty="0"/>
              <a:t>Step 1 – Divide both sides by d - distance</a:t>
            </a:r>
          </a:p>
        </p:txBody>
      </p:sp>
      <p:sp>
        <p:nvSpPr>
          <p:cNvPr id="8" name="TextBox 7">
            <a:extLst>
              <a:ext uri="{FF2B5EF4-FFF2-40B4-BE49-F238E27FC236}">
                <a16:creationId xmlns:a16="http://schemas.microsoft.com/office/drawing/2014/main" id="{CA5B17A4-2EEF-462C-9DC8-5C5BCF7BE511}"/>
              </a:ext>
            </a:extLst>
          </p:cNvPr>
          <p:cNvSpPr txBox="1"/>
          <p:nvPr/>
        </p:nvSpPr>
        <p:spPr>
          <a:xfrm>
            <a:off x="2469385" y="1893655"/>
            <a:ext cx="804552" cy="1446550"/>
          </a:xfrm>
          <a:prstGeom prst="rect">
            <a:avLst/>
          </a:prstGeom>
          <a:noFill/>
        </p:spPr>
        <p:txBody>
          <a:bodyPr wrap="square" rtlCol="0">
            <a:spAutoFit/>
          </a:bodyPr>
          <a:lstStyle/>
          <a:p>
            <a:r>
              <a:rPr lang="en-US" sz="4400" dirty="0"/>
              <a:t>__</a:t>
            </a:r>
          </a:p>
          <a:p>
            <a:r>
              <a:rPr lang="en-US" sz="4400" dirty="0"/>
              <a:t>d</a:t>
            </a:r>
          </a:p>
        </p:txBody>
      </p:sp>
      <p:sp>
        <p:nvSpPr>
          <p:cNvPr id="9" name="TextBox 8">
            <a:extLst>
              <a:ext uri="{FF2B5EF4-FFF2-40B4-BE49-F238E27FC236}">
                <a16:creationId xmlns:a16="http://schemas.microsoft.com/office/drawing/2014/main" id="{0ABA6805-89B8-482F-8C99-967A1B491B2C}"/>
              </a:ext>
            </a:extLst>
          </p:cNvPr>
          <p:cNvSpPr txBox="1"/>
          <p:nvPr/>
        </p:nvSpPr>
        <p:spPr>
          <a:xfrm>
            <a:off x="1256813" y="1863664"/>
            <a:ext cx="788907" cy="1446550"/>
          </a:xfrm>
          <a:prstGeom prst="rect">
            <a:avLst/>
          </a:prstGeom>
          <a:noFill/>
        </p:spPr>
        <p:txBody>
          <a:bodyPr wrap="square" rtlCol="0">
            <a:spAutoFit/>
          </a:bodyPr>
          <a:lstStyle/>
          <a:p>
            <a:r>
              <a:rPr lang="en-US" sz="4400" dirty="0"/>
              <a:t>__</a:t>
            </a:r>
          </a:p>
          <a:p>
            <a:r>
              <a:rPr lang="en-US" sz="4400" dirty="0"/>
              <a:t> d</a:t>
            </a: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2687989" y="1968570"/>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2426259" y="2480196"/>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08342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92D050"/>
          </a:solidFill>
        </p:spPr>
        <p:txBody>
          <a:bodyPr/>
          <a:lstStyle/>
          <a:p>
            <a:pPr algn="ctr"/>
            <a:r>
              <a:rPr lang="en-US" b="1" dirty="0"/>
              <a:t>Solve for Distance (d)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351338"/>
              </a:xfrm>
            </p:spPr>
            <p:txBody>
              <a:bodyPr/>
              <a:lstStyle/>
              <a:p>
                <a:pPr marL="0" indent="0">
                  <a:buNone/>
                </a:pPr>
                <a:r>
                  <a:rPr lang="en-US" altLang="en-US" sz="4400" dirty="0"/>
                  <a:t>   W = f(d) </a:t>
                </a:r>
                <a:r>
                  <a:rPr lang="en-US" altLang="en-US" sz="3200" baseline="30000" dirty="0"/>
                  <a:t>		</a:t>
                </a:r>
                <a:endParaRPr lang="en-US" altLang="en-US" sz="3200" dirty="0"/>
              </a:p>
              <a:p>
                <a:pPr marL="0" indent="0">
                  <a:buNone/>
                </a:pPr>
                <a:r>
                  <a:rPr lang="en-US" sz="4400" dirty="0"/>
                  <a:t>    </a:t>
                </a:r>
                <a:endParaRPr lang="en-US" sz="4400" baseline="30000" dirty="0"/>
              </a:p>
              <a:p>
                <a:pPr marL="0" indent="0">
                  <a:buNone/>
                </a:pPr>
                <a:endParaRPr lang="en-US" sz="4400" baseline="30000" dirty="0"/>
              </a:p>
              <a:p>
                <a:pPr marL="0" indent="0">
                  <a:buNone/>
                </a:pPr>
                <a:r>
                  <a:rPr lang="en-US" sz="4400" dirty="0">
                    <a:latin typeface="Calibri" panose="020F0502020204030204" pitchFamily="34" charset="0"/>
                    <a:cs typeface="Calibri" panose="020F0502020204030204" pitchFamily="34" charset="0"/>
                  </a:rPr>
                  <a:t>d</a:t>
                </a:r>
                <a:r>
                  <a:rPr kumimoji="0" lang="en-US" sz="4400" u="none" strike="noStrike" kern="1200" cap="none" spc="0" normalizeH="0" baseline="0" noProof="0" dirty="0">
                    <a:ln>
                      <a:noFill/>
                    </a:ln>
                    <a:effectLst/>
                    <a:uLnTx/>
                    <a:uFillTx/>
                    <a:latin typeface="Calibri" panose="020F0502020204030204" pitchFamily="34" charset="0"/>
                    <a:cs typeface="Calibri" panose="020F0502020204030204" pitchFamily="34" charset="0"/>
                  </a:rPr>
                  <a:t> = </a:t>
                </a:r>
                <a14:m>
                  <m:oMath xmlns:m="http://schemas.openxmlformats.org/officeDocument/2006/math">
                    <m:f>
                      <m:fPr>
                        <m:ctrlPr>
                          <a:rPr kumimoji="0" lang="en-US" sz="4400" i="1" u="none" strike="noStrike" kern="1200" cap="none" spc="0" normalizeH="0" baseline="0" noProof="0" smtClean="0">
                            <a:ln>
                              <a:noFill/>
                            </a:ln>
                            <a:effectLst/>
                            <a:uLnTx/>
                            <a:uFillTx/>
                            <a:latin typeface="Cambria Math" panose="02040503050406030204" pitchFamily="18" charset="0"/>
                          </a:rPr>
                        </m:ctrlPr>
                      </m:fPr>
                      <m:num>
                        <m:r>
                          <a:rPr kumimoji="0" lang="en-US" sz="4400" b="0" i="1" u="none" strike="noStrike" kern="1200" cap="none" spc="0" normalizeH="0" baseline="0" noProof="0" smtClean="0">
                            <a:ln>
                              <a:noFill/>
                            </a:ln>
                            <a:effectLst/>
                            <a:uLnTx/>
                            <a:uFillTx/>
                            <a:latin typeface="Cambria Math" panose="02040503050406030204" pitchFamily="18" charset="0"/>
                          </a:rPr>
                          <m:t>𝑊</m:t>
                        </m:r>
                      </m:num>
                      <m:den>
                        <m:r>
                          <a:rPr kumimoji="0" lang="en-US" sz="4400" b="0" i="1" u="none" strike="noStrike" kern="1200" cap="none" spc="0" normalizeH="0" baseline="0" noProof="0" smtClean="0">
                            <a:ln>
                              <a:noFill/>
                            </a:ln>
                            <a:effectLst/>
                            <a:uLnTx/>
                            <a:uFillTx/>
                            <a:latin typeface="Cambria Math" panose="02040503050406030204" pitchFamily="18" charset="0"/>
                          </a:rPr>
                          <m:t>𝑓</m:t>
                        </m:r>
                      </m:den>
                    </m:f>
                  </m:oMath>
                </a14:m>
                <a:endParaRPr lang="en-US" sz="4400" baseline="30000" dirty="0">
                  <a:latin typeface="Calibri" panose="020F0502020204030204" pitchFamily="34" charset="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351338"/>
              </a:xfrm>
              <a:blipFill>
                <a:blip r:embed="rId2"/>
                <a:stretch>
                  <a:fillRect l="-4824" t="-4482"/>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a:bodyPr>
          <a:lstStyle/>
          <a:p>
            <a:r>
              <a:rPr lang="en-US" sz="4000" dirty="0"/>
              <a:t>Step 1 – Divide both sides by f - force</a:t>
            </a:r>
          </a:p>
        </p:txBody>
      </p:sp>
      <p:sp>
        <p:nvSpPr>
          <p:cNvPr id="8" name="TextBox 7">
            <a:extLst>
              <a:ext uri="{FF2B5EF4-FFF2-40B4-BE49-F238E27FC236}">
                <a16:creationId xmlns:a16="http://schemas.microsoft.com/office/drawing/2014/main" id="{CA5B17A4-2EEF-462C-9DC8-5C5BCF7BE511}"/>
              </a:ext>
            </a:extLst>
          </p:cNvPr>
          <p:cNvSpPr txBox="1"/>
          <p:nvPr/>
        </p:nvSpPr>
        <p:spPr>
          <a:xfrm>
            <a:off x="2244535" y="1893655"/>
            <a:ext cx="804552" cy="1446550"/>
          </a:xfrm>
          <a:prstGeom prst="rect">
            <a:avLst/>
          </a:prstGeom>
          <a:noFill/>
        </p:spPr>
        <p:txBody>
          <a:bodyPr wrap="square" rtlCol="0">
            <a:spAutoFit/>
          </a:bodyPr>
          <a:lstStyle/>
          <a:p>
            <a:r>
              <a:rPr lang="en-US" sz="4400" dirty="0"/>
              <a:t>__</a:t>
            </a:r>
          </a:p>
          <a:p>
            <a:r>
              <a:rPr lang="en-US" sz="4400" dirty="0"/>
              <a:t>f</a:t>
            </a:r>
          </a:p>
        </p:txBody>
      </p:sp>
      <p:sp>
        <p:nvSpPr>
          <p:cNvPr id="9" name="TextBox 8">
            <a:extLst>
              <a:ext uri="{FF2B5EF4-FFF2-40B4-BE49-F238E27FC236}">
                <a16:creationId xmlns:a16="http://schemas.microsoft.com/office/drawing/2014/main" id="{0ABA6805-89B8-482F-8C99-967A1B491B2C}"/>
              </a:ext>
            </a:extLst>
          </p:cNvPr>
          <p:cNvSpPr txBox="1"/>
          <p:nvPr/>
        </p:nvSpPr>
        <p:spPr>
          <a:xfrm>
            <a:off x="1270065" y="1863664"/>
            <a:ext cx="788907" cy="1446550"/>
          </a:xfrm>
          <a:prstGeom prst="rect">
            <a:avLst/>
          </a:prstGeom>
          <a:noFill/>
        </p:spPr>
        <p:txBody>
          <a:bodyPr wrap="square" rtlCol="0">
            <a:spAutoFit/>
          </a:bodyPr>
          <a:lstStyle/>
          <a:p>
            <a:r>
              <a:rPr lang="en-US" sz="4400" dirty="0"/>
              <a:t>__</a:t>
            </a:r>
          </a:p>
          <a:p>
            <a:r>
              <a:rPr lang="en-US" sz="4400" dirty="0"/>
              <a:t> f</a:t>
            </a: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2264372" y="1929279"/>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2204275" y="2518235"/>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62512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Rot="1" noChangeArrowheads="1"/>
          </p:cNvSpPr>
          <p:nvPr>
            <p:ph type="title"/>
          </p:nvPr>
        </p:nvSpPr>
        <p:spPr>
          <a:xfrm>
            <a:off x="838200" y="365125"/>
            <a:ext cx="10515600" cy="1225136"/>
          </a:xfrm>
          <a:solidFill>
            <a:srgbClr val="CC0000"/>
          </a:solidFill>
        </p:spPr>
        <p:txBody>
          <a:bodyPr>
            <a:normAutofit/>
          </a:bodyPr>
          <a:lstStyle/>
          <a:p>
            <a:pPr algn="ctr" eaLnBrk="1" hangingPunct="1">
              <a:defRPr/>
            </a:pPr>
            <a:r>
              <a:rPr lang="en-US" sz="6600" u="sng" dirty="0">
                <a:solidFill>
                  <a:schemeClr val="bg1"/>
                </a:solidFill>
                <a:latin typeface="Arial" panose="020B0604020202020204" pitchFamily="34" charset="0"/>
                <a:cs typeface="Arial" panose="020B0604020202020204" pitchFamily="34" charset="0"/>
              </a:rPr>
              <a:t>Work Related Equations</a:t>
            </a:r>
          </a:p>
        </p:txBody>
      </p:sp>
      <p:sp>
        <p:nvSpPr>
          <p:cNvPr id="67587" name="Rectangle 3"/>
          <p:cNvSpPr>
            <a:spLocks noGrp="1" noRot="1" noChangeArrowheads="1"/>
          </p:cNvSpPr>
          <p:nvPr>
            <p:ph idx="1"/>
          </p:nvPr>
        </p:nvSpPr>
        <p:spPr/>
        <p:txBody>
          <a:bodyPr/>
          <a:lstStyle/>
          <a:p>
            <a:pPr eaLnBrk="1" hangingPunct="1">
              <a:buFont typeface="Wingdings" pitchFamily="64" charset="2"/>
              <a:buChar char="§"/>
              <a:defRPr/>
            </a:pPr>
            <a:endParaRPr lang="en-US" sz="2800" dirty="0"/>
          </a:p>
          <a:p>
            <a:pPr eaLnBrk="1" hangingPunct="1">
              <a:buFont typeface="Wingdings" pitchFamily="64" charset="2"/>
              <a:buNone/>
              <a:defRPr/>
            </a:pPr>
            <a:endParaRPr lang="en-US" sz="2800" dirty="0"/>
          </a:p>
          <a:p>
            <a:pPr eaLnBrk="1" hangingPunct="1">
              <a:buFont typeface="Wingdings" pitchFamily="64" charset="2"/>
              <a:buNone/>
              <a:defRPr/>
            </a:pPr>
            <a:endParaRPr lang="en-US" sz="2800" dirty="0"/>
          </a:p>
          <a:p>
            <a:pPr eaLnBrk="1" hangingPunct="1">
              <a:buFont typeface="Wingdings" pitchFamily="64" charset="2"/>
              <a:buNone/>
              <a:defRPr/>
            </a:pPr>
            <a:endParaRPr lang="en-US" sz="4800" dirty="0"/>
          </a:p>
          <a:p>
            <a:pPr eaLnBrk="1" hangingPunct="1">
              <a:buFont typeface="Wingdings" pitchFamily="64" charset="2"/>
              <a:buNone/>
              <a:defRPr/>
            </a:pPr>
            <a:endParaRPr lang="en-US" sz="2800" dirty="0"/>
          </a:p>
          <a:p>
            <a:pPr eaLnBrk="1" hangingPunct="1">
              <a:buFont typeface="Wingdings" pitchFamily="64" charset="2"/>
              <a:buNone/>
              <a:defRPr/>
            </a:pPr>
            <a:endParaRPr lang="en-US" sz="2800" dirty="0"/>
          </a:p>
          <a:p>
            <a:pPr eaLnBrk="1" hangingPunct="1">
              <a:buFont typeface="Wingdings" pitchFamily="64" charset="2"/>
              <a:buNone/>
              <a:defRPr/>
            </a:pPr>
            <a:endParaRPr lang="en-US" sz="2800" dirty="0"/>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nvGraphicFramePr>
            <p:xfrm>
              <a:off x="808104" y="2374836"/>
              <a:ext cx="10884648" cy="2614414"/>
            </p:xfrm>
            <a:graphic>
              <a:graphicData uri="http://schemas.openxmlformats.org/drawingml/2006/table">
                <a:tbl>
                  <a:tblPr firstRow="1" bandRow="1"/>
                  <a:tblGrid>
                    <a:gridCol w="3628216">
                      <a:extLst>
                        <a:ext uri="{9D8B030D-6E8A-4147-A177-3AD203B41FA5}">
                          <a16:colId xmlns:a16="http://schemas.microsoft.com/office/drawing/2014/main" val="20000"/>
                        </a:ext>
                      </a:extLst>
                    </a:gridCol>
                    <a:gridCol w="3628216">
                      <a:extLst>
                        <a:ext uri="{9D8B030D-6E8A-4147-A177-3AD203B41FA5}">
                          <a16:colId xmlns:a16="http://schemas.microsoft.com/office/drawing/2014/main" val="20001"/>
                        </a:ext>
                      </a:extLst>
                    </a:gridCol>
                    <a:gridCol w="3628216">
                      <a:extLst>
                        <a:ext uri="{9D8B030D-6E8A-4147-A177-3AD203B41FA5}">
                          <a16:colId xmlns:a16="http://schemas.microsoft.com/office/drawing/2014/main" val="20002"/>
                        </a:ext>
                      </a:extLst>
                    </a:gridCol>
                  </a:tblGrid>
                  <a:tr h="87548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solidFill>
                                  <a:schemeClr val="bg2"/>
                                </a:solidFill>
                              </a:ln>
                              <a:solidFill>
                                <a:srgbClr val="000000"/>
                              </a:solidFill>
                            </a:rPr>
                            <a:t>Work</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2"/>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solidFill>
                                  <a:schemeClr val="bg2"/>
                                </a:solidFill>
                              </a:ln>
                              <a:solidFill>
                                <a:srgbClr val="000000"/>
                              </a:solidFill>
                            </a:rPr>
                            <a:t>Force</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2"/>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solidFill>
                                  <a:schemeClr val="bg2"/>
                                </a:solidFill>
                              </a:ln>
                              <a:solidFill>
                                <a:srgbClr val="000000"/>
                              </a:solidFill>
                            </a:rPr>
                            <a:t>Distance</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r h="173893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endParaRPr lang="en-US" sz="2400" dirty="0">
                            <a:ln>
                              <a:solidFill>
                                <a:schemeClr val="bg2"/>
                              </a:solidFill>
                            </a:ln>
                            <a:solidFill>
                              <a:srgbClr val="000000"/>
                            </a:solidFill>
                          </a:endParaRPr>
                        </a:p>
                        <a:p>
                          <a:pPr algn="ctr"/>
                          <a:r>
                            <a:rPr lang="en-US" sz="7200" dirty="0">
                              <a:ln>
                                <a:solidFill>
                                  <a:schemeClr val="bg2"/>
                                </a:solidFill>
                              </a:ln>
                              <a:solidFill>
                                <a:srgbClr val="000000"/>
                              </a:solidFill>
                            </a:rPr>
                            <a:t>W = f D</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2"/>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7200" dirty="0">
                              <a:ln>
                                <a:solidFill>
                                  <a:schemeClr val="bg2"/>
                                </a:solidFill>
                              </a:ln>
                              <a:solidFill>
                                <a:srgbClr val="000000"/>
                              </a:solidFill>
                              <a:latin typeface="+mn-lt"/>
                            </a:rPr>
                            <a:t>F =</a:t>
                          </a:r>
                          <a:r>
                            <a:rPr lang="en-US" sz="7200" dirty="0">
                              <a:ln>
                                <a:solidFill>
                                  <a:schemeClr val="bg2"/>
                                </a:solidFill>
                              </a:ln>
                              <a:solidFill>
                                <a:srgbClr val="000000"/>
                              </a:solidFill>
                              <a:latin typeface="+mj-lt"/>
                            </a:rPr>
                            <a:t> </a:t>
                          </a:r>
                          <a14:m>
                            <m:oMath xmlns:m="http://schemas.openxmlformats.org/officeDocument/2006/math">
                              <m:f>
                                <m:fPr>
                                  <m:ctrlPr>
                                    <a:rPr lang="en-US" sz="7200" i="1" smtClean="0">
                                      <a:ln>
                                        <a:solidFill>
                                          <a:schemeClr val="bg2"/>
                                        </a:solidFill>
                                      </a:ln>
                                      <a:solidFill>
                                        <a:srgbClr val="000000"/>
                                      </a:solidFill>
                                      <a:latin typeface="Cambria Math" panose="02040503050406030204" pitchFamily="18" charset="0"/>
                                    </a:rPr>
                                  </m:ctrlPr>
                                </m:fPr>
                                <m:num>
                                  <m:r>
                                    <a:rPr lang="en-US" sz="7200" b="0" i="1" smtClean="0">
                                      <a:ln>
                                        <a:solidFill>
                                          <a:schemeClr val="bg2"/>
                                        </a:solidFill>
                                      </a:ln>
                                      <a:solidFill>
                                        <a:srgbClr val="000000"/>
                                      </a:solidFill>
                                      <a:latin typeface="Cambria Math" panose="02040503050406030204" pitchFamily="18" charset="0"/>
                                    </a:rPr>
                                    <m:t>𝑊</m:t>
                                  </m:r>
                                </m:num>
                                <m:den>
                                  <m:r>
                                    <a:rPr lang="en-US" sz="7200" b="0" i="1" smtClean="0">
                                      <a:ln>
                                        <a:solidFill>
                                          <a:schemeClr val="bg2"/>
                                        </a:solidFill>
                                      </a:ln>
                                      <a:solidFill>
                                        <a:srgbClr val="000000"/>
                                      </a:solidFill>
                                      <a:latin typeface="Cambria Math" panose="02040503050406030204" pitchFamily="18" charset="0"/>
                                    </a:rPr>
                                    <m:t>𝐷</m:t>
                                  </m:r>
                                </m:den>
                              </m:f>
                            </m:oMath>
                          </a14:m>
                          <a:endParaRPr lang="en-US" sz="7200" dirty="0">
                            <a:ln>
                              <a:solidFill>
                                <a:schemeClr val="bg2"/>
                              </a:solidFill>
                            </a:ln>
                            <a:solidFill>
                              <a:srgbClr val="000000"/>
                            </a:solidFill>
                            <a:latin typeface="+mj-lt"/>
                          </a:endParaRP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2"/>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7200" kern="1200" dirty="0">
                              <a:ln>
                                <a:solidFill>
                                  <a:schemeClr val="bg2"/>
                                </a:solidFill>
                              </a:ln>
                              <a:solidFill>
                                <a:srgbClr val="000000"/>
                              </a:solidFill>
                              <a:latin typeface="+mn-lt"/>
                              <a:ea typeface="+mn-ea"/>
                              <a:cs typeface="+mn-cs"/>
                            </a:rPr>
                            <a:t>D = </a:t>
                          </a:r>
                          <a14:m>
                            <m:oMath xmlns:m="http://schemas.openxmlformats.org/officeDocument/2006/math">
                              <m:f>
                                <m:fPr>
                                  <m:ctrlPr>
                                    <a:rPr lang="en-US" sz="7200" i="1" smtClean="0">
                                      <a:ln>
                                        <a:solidFill>
                                          <a:schemeClr val="bg2"/>
                                        </a:solidFill>
                                      </a:ln>
                                      <a:solidFill>
                                        <a:srgbClr val="000000"/>
                                      </a:solidFill>
                                      <a:latin typeface="Cambria Math" panose="02040503050406030204" pitchFamily="18" charset="0"/>
                                    </a:rPr>
                                  </m:ctrlPr>
                                </m:fPr>
                                <m:num>
                                  <m:r>
                                    <a:rPr lang="en-US" sz="7200" b="0" i="1" smtClean="0">
                                      <a:ln>
                                        <a:solidFill>
                                          <a:schemeClr val="bg2"/>
                                        </a:solidFill>
                                      </a:ln>
                                      <a:solidFill>
                                        <a:srgbClr val="000000"/>
                                      </a:solidFill>
                                      <a:latin typeface="Cambria Math" panose="02040503050406030204" pitchFamily="18" charset="0"/>
                                    </a:rPr>
                                    <m:t>𝑊</m:t>
                                  </m:r>
                                </m:num>
                                <m:den>
                                  <m:r>
                                    <a:rPr lang="en-US" sz="7200" b="0" i="1" smtClean="0">
                                      <a:ln>
                                        <a:solidFill>
                                          <a:schemeClr val="bg2"/>
                                        </a:solidFill>
                                      </a:ln>
                                      <a:solidFill>
                                        <a:srgbClr val="000000"/>
                                      </a:solidFill>
                                      <a:latin typeface="Cambria Math" panose="02040503050406030204" pitchFamily="18" charset="0"/>
                                    </a:rPr>
                                    <m:t>𝐹</m:t>
                                  </m:r>
                                </m:den>
                              </m:f>
                            </m:oMath>
                          </a14:m>
                          <a:endParaRPr lang="en-US" sz="7200" dirty="0">
                            <a:ln>
                              <a:solidFill>
                                <a:schemeClr val="bg2"/>
                              </a:solidFill>
                            </a:ln>
                            <a:solidFill>
                              <a:srgbClr val="000000"/>
                            </a:solidFill>
                          </a:endParaRP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bl>
              </a:graphicData>
            </a:graphic>
          </p:graphicFrame>
        </mc:Choice>
        <mc:Fallback xmlns="">
          <p:graphicFrame>
            <p:nvGraphicFramePr>
              <p:cNvPr id="3" name="Table 2"/>
              <p:cNvGraphicFramePr>
                <a:graphicFrameLocks noGrp="1"/>
              </p:cNvGraphicFramePr>
              <p:nvPr/>
            </p:nvGraphicFramePr>
            <p:xfrm>
              <a:off x="808104" y="2374836"/>
              <a:ext cx="10884648" cy="2614414"/>
            </p:xfrm>
            <a:graphic>
              <a:graphicData uri="http://schemas.openxmlformats.org/drawingml/2006/table">
                <a:tbl>
                  <a:tblPr firstRow="1" bandRow="1"/>
                  <a:tblGrid>
                    <a:gridCol w="3628216">
                      <a:extLst>
                        <a:ext uri="{9D8B030D-6E8A-4147-A177-3AD203B41FA5}">
                          <a16:colId xmlns:a16="http://schemas.microsoft.com/office/drawing/2014/main" val="20000"/>
                        </a:ext>
                      </a:extLst>
                    </a:gridCol>
                    <a:gridCol w="3628216">
                      <a:extLst>
                        <a:ext uri="{9D8B030D-6E8A-4147-A177-3AD203B41FA5}">
                          <a16:colId xmlns:a16="http://schemas.microsoft.com/office/drawing/2014/main" val="20001"/>
                        </a:ext>
                      </a:extLst>
                    </a:gridCol>
                    <a:gridCol w="3628216">
                      <a:extLst>
                        <a:ext uri="{9D8B030D-6E8A-4147-A177-3AD203B41FA5}">
                          <a16:colId xmlns:a16="http://schemas.microsoft.com/office/drawing/2014/main" val="20002"/>
                        </a:ext>
                      </a:extLst>
                    </a:gridCol>
                  </a:tblGrid>
                  <a:tr h="87548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solidFill>
                                  <a:schemeClr val="bg2"/>
                                </a:solidFill>
                              </a:ln>
                              <a:solidFill>
                                <a:srgbClr val="000000"/>
                              </a:solidFill>
                            </a:rPr>
                            <a:t>Work</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2"/>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solidFill>
                                  <a:schemeClr val="bg2"/>
                                </a:solidFill>
                              </a:ln>
                              <a:solidFill>
                                <a:srgbClr val="000000"/>
                              </a:solidFill>
                            </a:rPr>
                            <a:t>Force</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2"/>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solidFill>
                                  <a:schemeClr val="bg2"/>
                                </a:solidFill>
                              </a:ln>
                              <a:solidFill>
                                <a:srgbClr val="000000"/>
                              </a:solidFill>
                            </a:rPr>
                            <a:t>Distance</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r h="173893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endParaRPr lang="en-US" sz="2400" dirty="0">
                            <a:ln>
                              <a:solidFill>
                                <a:schemeClr val="bg2"/>
                              </a:solidFill>
                            </a:ln>
                            <a:solidFill>
                              <a:srgbClr val="000000"/>
                            </a:solidFill>
                          </a:endParaRPr>
                        </a:p>
                        <a:p>
                          <a:pPr algn="ctr"/>
                          <a:r>
                            <a:rPr lang="en-US" sz="7200" dirty="0">
                              <a:ln>
                                <a:solidFill>
                                  <a:schemeClr val="bg2"/>
                                </a:solidFill>
                              </a:ln>
                              <a:solidFill>
                                <a:srgbClr val="000000"/>
                              </a:solidFill>
                            </a:rPr>
                            <a:t>W = f D</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2"/>
                        </a:solidFill>
                      </a:tcPr>
                    </a:tc>
                    <a:tc>
                      <a:txBody>
                        <a:bodyPr/>
                        <a:lstStyle/>
                        <a:p>
                          <a:endParaRPr lang="en-US"/>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blipFill>
                          <a:blip r:embed="rId2"/>
                          <a:stretch>
                            <a:fillRect l="-100336" t="-50699" r="-100504" b="-699"/>
                          </a:stretch>
                        </a:blipFill>
                      </a:tcPr>
                    </a:tc>
                    <a:tc>
                      <a:txBody>
                        <a:bodyPr/>
                        <a:lstStyle/>
                        <a:p>
                          <a:endParaRPr lang="en-US"/>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blipFill>
                          <a:blip r:embed="rId2"/>
                          <a:stretch>
                            <a:fillRect l="-200000" t="-50699" r="-336" b="-699"/>
                          </a:stretch>
                        </a:blipFill>
                      </a:tcPr>
                    </a:tc>
                    <a:extLst>
                      <a:ext uri="{0D108BD9-81ED-4DB2-BD59-A6C34878D82A}">
                        <a16:rowId xmlns:a16="http://schemas.microsoft.com/office/drawing/2014/main" val="10001"/>
                      </a:ext>
                    </a:extLst>
                  </a:tr>
                </a:tbl>
              </a:graphicData>
            </a:graphic>
          </p:graphicFrame>
        </mc:Fallback>
      </mc:AlternateContent>
    </p:spTree>
    <p:extLst>
      <p:ext uri="{BB962C8B-B14F-4D97-AF65-F5344CB8AC3E}">
        <p14:creationId xmlns:p14="http://schemas.microsoft.com/office/powerpoint/2010/main" val="23448589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anim calcmode="lin" valueType="num">
                                      <p:cBhvr additive="base">
                                        <p:cTn id="7" dur="500" fill="hold"/>
                                        <p:tgtEl>
                                          <p:spTgt spid="67586"/>
                                        </p:tgtEl>
                                        <p:attrNameLst>
                                          <p:attrName>ppt_x</p:attrName>
                                        </p:attrNameLst>
                                      </p:cBhvr>
                                      <p:tavLst>
                                        <p:tav tm="0">
                                          <p:val>
                                            <p:strVal val="0-#ppt_w/2"/>
                                          </p:val>
                                        </p:tav>
                                        <p:tav tm="100000">
                                          <p:val>
                                            <p:strVal val="#ppt_x"/>
                                          </p:val>
                                        </p:tav>
                                      </p:tavLst>
                                    </p:anim>
                                    <p:anim calcmode="lin" valueType="num">
                                      <p:cBhvr additive="base">
                                        <p:cTn id="8" dur="500" fill="hold"/>
                                        <p:tgtEl>
                                          <p:spTgt spid="6758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#1</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mj-lt"/>
                <a:ea typeface="Times New Roman" panose="02020603050405020304" pitchFamily="18" charset="0"/>
              </a:rPr>
              <a:t>1. A person expended 500N to move a full wheelbarrow 30m. How much work was done?</a:t>
            </a:r>
            <a:endParaRPr lang="en-US" altLang="en-US" dirty="0">
              <a:latin typeface="+mj-lt"/>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525692341"/>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W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f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d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1199096" cy="461665"/>
          </a:xfrm>
          <a:prstGeom prst="rect">
            <a:avLst/>
          </a:prstGeom>
          <a:noFill/>
        </p:spPr>
        <p:txBody>
          <a:bodyPr wrap="square" rtlCol="0">
            <a:spAutoFit/>
          </a:bodyPr>
          <a:lstStyle/>
          <a:p>
            <a:r>
              <a:rPr lang="en-US" sz="2400" dirty="0"/>
              <a:t>500N</a:t>
            </a:r>
          </a:p>
        </p:txBody>
      </p:sp>
      <p:sp>
        <p:nvSpPr>
          <p:cNvPr id="5" name="TextBox 4">
            <a:extLst>
              <a:ext uri="{FF2B5EF4-FFF2-40B4-BE49-F238E27FC236}">
                <a16:creationId xmlns:a16="http://schemas.microsoft.com/office/drawing/2014/main" id="{48A1B795-7378-4E41-BFFA-6BCF0143F5B7}"/>
              </a:ext>
            </a:extLst>
          </p:cNvPr>
          <p:cNvSpPr txBox="1"/>
          <p:nvPr/>
        </p:nvSpPr>
        <p:spPr>
          <a:xfrm>
            <a:off x="1006404" y="4567536"/>
            <a:ext cx="838200" cy="461665"/>
          </a:xfrm>
          <a:prstGeom prst="rect">
            <a:avLst/>
          </a:prstGeom>
          <a:noFill/>
        </p:spPr>
        <p:txBody>
          <a:bodyPr wrap="square" rtlCol="0">
            <a:spAutoFit/>
          </a:bodyPr>
          <a:lstStyle/>
          <a:p>
            <a:r>
              <a:rPr lang="en-US" sz="2400" dirty="0"/>
              <a:t>?</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30m</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4200131" y="5208330"/>
                <a:ext cx="3535901"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b="0" i="0" smtClean="0">
                          <a:solidFill>
                            <a:schemeClr val="tx1"/>
                          </a:solidFill>
                          <a:latin typeface="+mj-lt"/>
                          <a:ea typeface="Times New Roman" panose="02020603050405020304" pitchFamily="18" charset="0"/>
                        </a:rPr>
                        <m:t>W</m:t>
                      </m:r>
                      <m:r>
                        <m:rPr>
                          <m:nor/>
                        </m:rPr>
                        <a:rPr lang="en-US" sz="2400" smtClean="0">
                          <a:solidFill>
                            <a:schemeClr val="tx1"/>
                          </a:solidFill>
                          <a:latin typeface="+mj-lt"/>
                          <a:ea typeface="Times New Roman" panose="02020603050405020304" pitchFamily="18" charset="0"/>
                        </a:rPr>
                        <m:t> = (5</m:t>
                      </m:r>
                      <m:r>
                        <m:rPr>
                          <m:nor/>
                        </m:rPr>
                        <a:rPr lang="en-US" sz="2400" b="0" i="0" smtClean="0">
                          <a:solidFill>
                            <a:schemeClr val="tx1"/>
                          </a:solidFill>
                          <a:latin typeface="+mj-lt"/>
                          <a:ea typeface="Times New Roman" panose="02020603050405020304" pitchFamily="18" charset="0"/>
                        </a:rPr>
                        <m:t>00</m:t>
                      </m:r>
                      <m:r>
                        <m:rPr>
                          <m:nor/>
                        </m:rPr>
                        <a:rPr lang="en-US" sz="2400" b="0" i="0" smtClean="0">
                          <a:solidFill>
                            <a:schemeClr val="tx1"/>
                          </a:solidFill>
                          <a:latin typeface="+mj-lt"/>
                          <a:ea typeface="Times New Roman" panose="02020603050405020304" pitchFamily="18" charset="0"/>
                        </a:rPr>
                        <m:t>N</m:t>
                      </m:r>
                      <m:r>
                        <m:rPr>
                          <m:nor/>
                        </m:rPr>
                        <a:rPr lang="en-US" sz="2400" smtClean="0">
                          <a:solidFill>
                            <a:schemeClr val="tx1"/>
                          </a:solidFill>
                          <a:latin typeface="+mj-lt"/>
                          <a:ea typeface="Times New Roman" panose="02020603050405020304" pitchFamily="18" charset="0"/>
                        </a:rPr>
                        <m:t>)(3</m:t>
                      </m:r>
                      <m:r>
                        <m:rPr>
                          <m:nor/>
                        </m:rPr>
                        <a:rPr lang="en-US" sz="2400" b="0" i="0" smtClean="0">
                          <a:solidFill>
                            <a:schemeClr val="tx1"/>
                          </a:solidFill>
                          <a:latin typeface="+mj-lt"/>
                          <a:ea typeface="Times New Roman" panose="02020603050405020304" pitchFamily="18" charset="0"/>
                        </a:rPr>
                        <m:t>0</m:t>
                      </m:r>
                      <m:r>
                        <m:rPr>
                          <m:nor/>
                        </m:rPr>
                        <a:rPr lang="en-US" sz="2400" smtClean="0">
                          <a:solidFill>
                            <a:schemeClr val="tx1"/>
                          </a:solidFill>
                          <a:latin typeface="+mj-lt"/>
                          <a:ea typeface="Times New Roman" panose="02020603050405020304" pitchFamily="18" charset="0"/>
                        </a:rPr>
                        <m:t>m</m:t>
                      </m:r>
                      <m:r>
                        <m:rPr>
                          <m:nor/>
                        </m:rPr>
                        <a:rPr lang="en-US" sz="2400" smtClean="0">
                          <a:solidFill>
                            <a:schemeClr val="tx1"/>
                          </a:solidFill>
                          <a:latin typeface="+mj-lt"/>
                          <a:ea typeface="Times New Roman" panose="02020603050405020304" pitchFamily="18" charset="0"/>
                        </a:rPr>
                        <m:t>)</m:t>
                      </m:r>
                    </m:oMath>
                  </m:oMathPara>
                </a14:m>
                <a:endParaRPr lang="en-US" sz="2400" dirty="0">
                  <a:solidFill>
                    <a:schemeClr val="tx1"/>
                  </a:solidFill>
                  <a:latin typeface="+mj-lt"/>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4200131" y="5208330"/>
                <a:ext cx="3535901" cy="461665"/>
              </a:xfrm>
              <a:prstGeom prst="rect">
                <a:avLst/>
              </a:prstGeom>
              <a:blipFill>
                <a:blip r:embed="rId2"/>
                <a:stretch>
                  <a:fillRect b="-184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b="0" i="0" smtClean="0">
                          <a:solidFill>
                            <a:schemeClr val="tx1"/>
                          </a:solidFill>
                          <a:latin typeface="+mj-lt"/>
                          <a:ea typeface="Times New Roman" panose="02020603050405020304" pitchFamily="18" charset="0"/>
                        </a:rPr>
                        <m:t>W</m:t>
                      </m:r>
                      <m:r>
                        <m:rPr>
                          <m:nor/>
                        </m:rPr>
                        <a:rPr lang="en-US" sz="2400" smtClean="0">
                          <a:solidFill>
                            <a:schemeClr val="tx1"/>
                          </a:solidFill>
                          <a:latin typeface="+mj-lt"/>
                          <a:ea typeface="Times New Roman" panose="02020603050405020304" pitchFamily="18" charset="0"/>
                        </a:rPr>
                        <m:t> = </m:t>
                      </m:r>
                      <m:r>
                        <m:rPr>
                          <m:nor/>
                        </m:rPr>
                        <a:rPr lang="en-US" sz="2400" b="0" i="0" smtClean="0">
                          <a:solidFill>
                            <a:schemeClr val="tx1"/>
                          </a:solidFill>
                          <a:latin typeface="+mj-lt"/>
                          <a:ea typeface="Times New Roman" panose="02020603050405020304" pitchFamily="18" charset="0"/>
                        </a:rPr>
                        <m:t>f</m:t>
                      </m:r>
                      <m:r>
                        <m:rPr>
                          <m:nor/>
                        </m:rPr>
                        <a:rPr lang="en-US" sz="2400" b="0" i="0" smtClean="0">
                          <a:solidFill>
                            <a:schemeClr val="tx1"/>
                          </a:solidFill>
                          <a:latin typeface="+mj-lt"/>
                          <a:ea typeface="Times New Roman" panose="02020603050405020304" pitchFamily="18" charset="0"/>
                        </a:rPr>
                        <m:t>(</m:t>
                      </m:r>
                      <m:r>
                        <m:rPr>
                          <m:nor/>
                        </m:rPr>
                        <a:rPr lang="en-US" sz="2400" b="0" i="0" smtClean="0">
                          <a:solidFill>
                            <a:schemeClr val="tx1"/>
                          </a:solidFill>
                          <a:latin typeface="+mj-lt"/>
                          <a:ea typeface="Times New Roman" panose="02020603050405020304" pitchFamily="18" charset="0"/>
                        </a:rPr>
                        <m:t>d</m:t>
                      </m:r>
                      <m:r>
                        <m:rPr>
                          <m:nor/>
                        </m:rPr>
                        <a:rPr lang="en-US" sz="2400" b="0" i="0" smtClean="0">
                          <a:solidFill>
                            <a:schemeClr val="tx1"/>
                          </a:solidFill>
                          <a:latin typeface="+mj-lt"/>
                          <a:ea typeface="Times New Roman" panose="02020603050405020304" pitchFamily="18" charset="0"/>
                        </a:rPr>
                        <m:t>)</m:t>
                      </m:r>
                    </m:oMath>
                  </m:oMathPara>
                </a14:m>
                <a:endParaRPr lang="en-US" sz="2400" dirty="0">
                  <a:solidFill>
                    <a:schemeClr val="tx1"/>
                  </a:solidFill>
                  <a:latin typeface="+mj-lt"/>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461665"/>
              </a:xfrm>
              <a:prstGeom prst="rect">
                <a:avLst/>
              </a:prstGeom>
              <a:blipFill>
                <a:blip r:embed="rId3"/>
                <a:stretch>
                  <a:fillRect b="-18421"/>
                </a:stretch>
              </a:blipFill>
            </p:spPr>
            <p:txBody>
              <a:bodyPr/>
              <a:lstStyle/>
              <a:p>
                <a:r>
                  <a:rPr lang="en-US">
                    <a:noFill/>
                  </a:rPr>
                  <a:t> </a:t>
                </a:r>
              </a:p>
            </p:txBody>
          </p:sp>
        </mc:Fallback>
      </mc:AlternateContent>
      <p:sp>
        <p:nvSpPr>
          <p:cNvPr id="12" name="TextBox 11">
            <a:extLst>
              <a:ext uri="{FF2B5EF4-FFF2-40B4-BE49-F238E27FC236}">
                <a16:creationId xmlns:a16="http://schemas.microsoft.com/office/drawing/2014/main" id="{9D165E92-E256-48C5-8B2B-438DF9F05220}"/>
              </a:ext>
            </a:extLst>
          </p:cNvPr>
          <p:cNvSpPr txBox="1"/>
          <p:nvPr/>
        </p:nvSpPr>
        <p:spPr>
          <a:xfrm>
            <a:off x="7975903" y="5189271"/>
            <a:ext cx="3813316" cy="461665"/>
          </a:xfrm>
          <a:prstGeom prst="rect">
            <a:avLst/>
          </a:prstGeom>
          <a:noFill/>
        </p:spPr>
        <p:txBody>
          <a:bodyPr wrap="square" rtlCol="0">
            <a:spAutoFit/>
          </a:bodyPr>
          <a:lstStyle/>
          <a:p>
            <a:r>
              <a:rPr lang="en-US" sz="2400" dirty="0">
                <a:ea typeface="Times New Roman" panose="02020603050405020304" pitchFamily="18" charset="0"/>
              </a:rPr>
              <a:t>W = 15,000J</a:t>
            </a:r>
            <a:endParaRPr lang="en-US" sz="2400" dirty="0"/>
          </a:p>
        </p:txBody>
      </p:sp>
    </p:spTree>
    <p:extLst>
      <p:ext uri="{BB962C8B-B14F-4D97-AF65-F5344CB8AC3E}">
        <p14:creationId xmlns:p14="http://schemas.microsoft.com/office/powerpoint/2010/main" val="19363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#2</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dirty="0">
                <a:effectLst/>
                <a:latin typeface="+mj-lt"/>
                <a:ea typeface="Times New Roman" panose="02020603050405020304" pitchFamily="18" charset="0"/>
              </a:rPr>
              <a:t>2. A box is pushed 40m by a mover. The amount of work done was 2,240J. How much force was exerted on the box?</a:t>
            </a:r>
          </a:p>
          <a:p>
            <a:pPr marL="0" marR="0" indent="0">
              <a:spcBef>
                <a:spcPts val="0"/>
              </a:spcBef>
              <a:spcAft>
                <a:spcPts val="0"/>
              </a:spcAft>
              <a:buNone/>
            </a:pPr>
            <a:endParaRPr lang="en-US" dirty="0">
              <a:effectLst/>
              <a:latin typeface="+mj-l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W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f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d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1199096" cy="461665"/>
          </a:xfrm>
          <a:prstGeom prst="rect">
            <a:avLst/>
          </a:prstGeom>
          <a:noFill/>
        </p:spPr>
        <p:txBody>
          <a:bodyPr wrap="square" rtlCol="0">
            <a:spAutoFit/>
          </a:bodyPr>
          <a:lstStyle/>
          <a:p>
            <a:r>
              <a:rPr lang="en-US" sz="2400" dirty="0"/>
              <a:t>?</a:t>
            </a:r>
          </a:p>
        </p:txBody>
      </p:sp>
      <p:sp>
        <p:nvSpPr>
          <p:cNvPr id="5" name="TextBox 4">
            <a:extLst>
              <a:ext uri="{FF2B5EF4-FFF2-40B4-BE49-F238E27FC236}">
                <a16:creationId xmlns:a16="http://schemas.microsoft.com/office/drawing/2014/main" id="{48A1B795-7378-4E41-BFFA-6BCF0143F5B7}"/>
              </a:ext>
            </a:extLst>
          </p:cNvPr>
          <p:cNvSpPr txBox="1"/>
          <p:nvPr/>
        </p:nvSpPr>
        <p:spPr>
          <a:xfrm>
            <a:off x="1006403" y="4567536"/>
            <a:ext cx="1383247" cy="461665"/>
          </a:xfrm>
          <a:prstGeom prst="rect">
            <a:avLst/>
          </a:prstGeom>
          <a:noFill/>
        </p:spPr>
        <p:txBody>
          <a:bodyPr wrap="square" rtlCol="0">
            <a:spAutoFit/>
          </a:bodyPr>
          <a:lstStyle/>
          <a:p>
            <a:r>
              <a:rPr lang="en-US" sz="2400" dirty="0"/>
              <a:t>2,240</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40m</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3855360" y="5208330"/>
                <a:ext cx="3535901" cy="7861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f</m:t>
                      </m:r>
                      <m:r>
                        <a:rPr lang="en-US" sz="240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2,240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J</m:t>
                          </m:r>
                        </m:num>
                        <m:den>
                          <m:r>
                            <a:rPr lang="en-US" sz="2400">
                              <a:latin typeface="Cambria Math" panose="02040503050406030204" pitchFamily="18" charset="0"/>
                              <a:ea typeface="Times New Roman" panose="02020603050405020304" pitchFamily="18" charset="0"/>
                              <a:cs typeface="Times New Roman" panose="02020603050405020304" pitchFamily="18" charset="0"/>
                            </a:rPr>
                            <m:t>40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den>
                      </m:f>
                    </m:oMath>
                  </m:oMathPara>
                </a14:m>
                <a:endParaRPr lang="en-US" sz="2400" dirty="0">
                  <a:solidFill>
                    <a:schemeClr val="tx1"/>
                  </a:solidFill>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855360" y="5208330"/>
                <a:ext cx="3535901" cy="786177"/>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78374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f</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W</m:t>
                          </m:r>
                        </m:num>
                        <m:den>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d</m:t>
                          </m:r>
                        </m:den>
                      </m:f>
                    </m:oMath>
                  </m:oMathPara>
                </a14:m>
                <a:endParaRPr lang="en-US" sz="2400" dirty="0">
                  <a:solidFill>
                    <a:schemeClr val="tx1"/>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783741"/>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6806672" y="5324181"/>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f</m:t>
                      </m:r>
                      <m:r>
                        <a:rPr lang="en-US" sz="2400">
                          <a:latin typeface="Cambria Math" panose="02040503050406030204" pitchFamily="18" charset="0"/>
                          <a:ea typeface="Times New Roman" panose="02020603050405020304" pitchFamily="18" charset="0"/>
                          <a:cs typeface="Times New Roman" panose="02020603050405020304" pitchFamily="18" charset="0"/>
                        </a:rPr>
                        <m:t>=56</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N</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6806672" y="5324181"/>
                <a:ext cx="3813316" cy="461665"/>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1263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TotalTime>
  <Words>366</Words>
  <Application>Microsoft Office PowerPoint</Application>
  <PresentationFormat>Widescreen</PresentationFormat>
  <Paragraphs>117</Paragraphs>
  <Slides>10</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10</vt:i4>
      </vt:variant>
    </vt:vector>
  </HeadingPairs>
  <TitlesOfParts>
    <vt:vector size="20" baseType="lpstr">
      <vt:lpstr>Arial</vt:lpstr>
      <vt:lpstr>Arial Black</vt:lpstr>
      <vt:lpstr>Calibri</vt:lpstr>
      <vt:lpstr>Calibri Light</vt:lpstr>
      <vt:lpstr>Cambria Math</vt:lpstr>
      <vt:lpstr>Comic Sans MS</vt:lpstr>
      <vt:lpstr>Times New Roman</vt:lpstr>
      <vt:lpstr>Wingdings</vt:lpstr>
      <vt:lpstr>Office Theme</vt:lpstr>
      <vt:lpstr>Default Design</vt:lpstr>
      <vt:lpstr>Rearranging Work Equation and teach examples</vt:lpstr>
      <vt:lpstr>Learning Objectives</vt:lpstr>
      <vt:lpstr>Calculating Work</vt:lpstr>
      <vt:lpstr>Formula Representation</vt:lpstr>
      <vt:lpstr>Solve for Force (f)</vt:lpstr>
      <vt:lpstr>Solve for Distance (d)</vt:lpstr>
      <vt:lpstr>Work Related Equations</vt:lpstr>
      <vt:lpstr>Calculation Example #1</vt:lpstr>
      <vt:lpstr>Calculation Example #2</vt:lpstr>
      <vt:lpstr>Calculation Example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Rearranging Kinetic Energy Equation</dc:title>
  <dc:creator>Berger, Jerry</dc:creator>
  <cp:lastModifiedBy>Berger, Jerry</cp:lastModifiedBy>
  <cp:revision>66</cp:revision>
  <dcterms:created xsi:type="dcterms:W3CDTF">2021-09-23T18:00:58Z</dcterms:created>
  <dcterms:modified xsi:type="dcterms:W3CDTF">2021-10-06T13:24:03Z</dcterms:modified>
</cp:coreProperties>
</file>